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80" r:id="rId2"/>
  </p:sldMasterIdLst>
  <p:notesMasterIdLst>
    <p:notesMasterId r:id="rId10"/>
  </p:notesMasterIdLst>
  <p:sldIdLst>
    <p:sldId id="265" r:id="rId3"/>
    <p:sldId id="271" r:id="rId4"/>
    <p:sldId id="281" r:id="rId5"/>
    <p:sldId id="273" r:id="rId6"/>
    <p:sldId id="284" r:id="rId7"/>
    <p:sldId id="270" r:id="rId8"/>
    <p:sldId id="283"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64"/>
    <p:restoredTop sz="64444" autoAdjust="0"/>
  </p:normalViewPr>
  <p:slideViewPr>
    <p:cSldViewPr>
      <p:cViewPr varScale="1">
        <p:scale>
          <a:sx n="74" d="100"/>
          <a:sy n="74" d="100"/>
        </p:scale>
        <p:origin x="4182" y="5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p:cViewPr varScale="1">
        <p:scale>
          <a:sx n="87" d="100"/>
          <a:sy n="87" d="100"/>
        </p:scale>
        <p:origin x="3904"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jpg>
</file>

<file path=ppt/media/image2.jpg>
</file>

<file path=ppt/media/image3.png>
</file>

<file path=ppt/media/image4.png>
</file>

<file path=ppt/media/image5.png>
</file>

<file path=ppt/media/image6.png>
</file>

<file path=ppt/media/image8.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26EE87-228F-4F21-980B-6C7F73479856}" type="datetimeFigureOut">
              <a:rPr lang="en-US" smtClean="0"/>
              <a:t>11/30/2020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C53205-88F7-494A-B204-E8144581CAEF}" type="slidenum">
              <a:rPr lang="en-US" smtClean="0"/>
              <a:t>‹#›</a:t>
            </a:fld>
            <a:endParaRPr lang="en-US"/>
          </a:p>
        </p:txBody>
      </p:sp>
    </p:spTree>
    <p:extLst>
      <p:ext uri="{BB962C8B-B14F-4D97-AF65-F5344CB8AC3E}">
        <p14:creationId xmlns:p14="http://schemas.microsoft.com/office/powerpoint/2010/main" val="71975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C53205-88F7-494A-B204-E8144581CAEF}" type="slidenum">
              <a:rPr lang="en-US" smtClean="0"/>
              <a:t>2</a:t>
            </a:fld>
            <a:endParaRPr lang="en-US"/>
          </a:p>
        </p:txBody>
      </p:sp>
    </p:spTree>
    <p:extLst>
      <p:ext uri="{BB962C8B-B14F-4D97-AF65-F5344CB8AC3E}">
        <p14:creationId xmlns:p14="http://schemas.microsoft.com/office/powerpoint/2010/main" val="1111012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Background:</a:t>
            </a:r>
          </a:p>
          <a:p>
            <a:r>
              <a:rPr lang="en-US" dirty="0"/>
              <a:t>Firefighters at a higher risk of cancer than general population</a:t>
            </a:r>
          </a:p>
          <a:p>
            <a:r>
              <a:rPr lang="en-US" dirty="0"/>
              <a:t>Project spurred by passing of Firefighter Cancer Registry Act of 2018</a:t>
            </a:r>
          </a:p>
          <a:p>
            <a:r>
              <a:rPr lang="en-US" dirty="0"/>
              <a:t>Early stages of CDC’s NFR project</a:t>
            </a:r>
          </a:p>
        </p:txBody>
      </p:sp>
      <p:sp>
        <p:nvSpPr>
          <p:cNvPr id="4" name="Slide Number Placeholder 3"/>
          <p:cNvSpPr>
            <a:spLocks noGrp="1"/>
          </p:cNvSpPr>
          <p:nvPr>
            <p:ph type="sldNum" sz="quarter" idx="5"/>
          </p:nvPr>
        </p:nvSpPr>
        <p:spPr/>
        <p:txBody>
          <a:bodyPr/>
          <a:lstStyle/>
          <a:p>
            <a:fld id="{58C53205-88F7-494A-B204-E8144581CAEF}" type="slidenum">
              <a:rPr lang="en-US" smtClean="0"/>
              <a:t>3</a:t>
            </a:fld>
            <a:endParaRPr lang="en-US"/>
          </a:p>
        </p:txBody>
      </p:sp>
    </p:spTree>
    <p:extLst>
      <p:ext uri="{BB962C8B-B14F-4D97-AF65-F5344CB8AC3E}">
        <p14:creationId xmlns:p14="http://schemas.microsoft.com/office/powerpoint/2010/main" val="983410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to mention roles per person:</a:t>
            </a:r>
          </a:p>
          <a:p>
            <a:r>
              <a:rPr lang="en-US" dirty="0"/>
              <a:t>PM for James</a:t>
            </a:r>
          </a:p>
          <a:p>
            <a:r>
              <a:rPr lang="en-US" dirty="0"/>
              <a:t>Dev for Jan</a:t>
            </a:r>
          </a:p>
          <a:p>
            <a:r>
              <a:rPr lang="en-US" dirty="0"/>
              <a:t>Dev for Rahul</a:t>
            </a:r>
          </a:p>
          <a:p>
            <a:r>
              <a:rPr lang="en-US" dirty="0"/>
              <a:t>Dev for Joe</a:t>
            </a:r>
          </a:p>
          <a:p>
            <a:r>
              <a:rPr lang="en-US" dirty="0"/>
              <a:t>Dev for Traver</a:t>
            </a:r>
          </a:p>
          <a:p>
            <a:r>
              <a:rPr lang="en-US" dirty="0"/>
              <a:t>QA for Eric</a:t>
            </a:r>
          </a:p>
          <a:p>
            <a:endParaRPr lang="en-US" dirty="0"/>
          </a:p>
          <a:p>
            <a:r>
              <a:rPr lang="en-US" dirty="0"/>
              <a:t>PM responsible for putting together deliverables, organizing and running meetings (internal and external), and Tableau dashboard</a:t>
            </a:r>
          </a:p>
          <a:p>
            <a:r>
              <a:rPr lang="en-US" dirty="0"/>
              <a:t>Dev responsible for architecture of design as well as implementation of features</a:t>
            </a:r>
          </a:p>
          <a:p>
            <a:r>
              <a:rPr lang="en-US" dirty="0"/>
              <a:t>QA responsible for developing and implementing test plan to ensure functionality of the design meets the specification</a:t>
            </a:r>
          </a:p>
        </p:txBody>
      </p:sp>
      <p:sp>
        <p:nvSpPr>
          <p:cNvPr id="4" name="Slide Number Placeholder 3"/>
          <p:cNvSpPr>
            <a:spLocks noGrp="1"/>
          </p:cNvSpPr>
          <p:nvPr>
            <p:ph type="sldNum" sz="quarter" idx="5"/>
          </p:nvPr>
        </p:nvSpPr>
        <p:spPr/>
        <p:txBody>
          <a:bodyPr/>
          <a:lstStyle/>
          <a:p>
            <a:fld id="{58C53205-88F7-494A-B204-E8144581CAEF}" type="slidenum">
              <a:rPr lang="en-US" smtClean="0"/>
              <a:t>4</a:t>
            </a:fld>
            <a:endParaRPr lang="en-US"/>
          </a:p>
        </p:txBody>
      </p:sp>
    </p:spTree>
    <p:extLst>
      <p:ext uri="{BB962C8B-B14F-4D97-AF65-F5344CB8AC3E}">
        <p14:creationId xmlns:p14="http://schemas.microsoft.com/office/powerpoint/2010/main" val="959105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Mention that our research on scope &amp; functionality was limited because this was provided by our CDC mentor</a:t>
            </a:r>
          </a:p>
          <a:p>
            <a:r>
              <a:rPr lang="en-US" dirty="0"/>
              <a:t>Therefore, focus is on architecture  as well as implementation details such as libs to use and how to map the DB fields provided by mentor with FHIR resources</a:t>
            </a:r>
          </a:p>
          <a:p>
            <a:endParaRPr lang="en-US" dirty="0"/>
          </a:p>
        </p:txBody>
      </p:sp>
      <p:sp>
        <p:nvSpPr>
          <p:cNvPr id="4" name="Slide Number Placeholder 3"/>
          <p:cNvSpPr>
            <a:spLocks noGrp="1"/>
          </p:cNvSpPr>
          <p:nvPr>
            <p:ph type="sldNum" sz="quarter" idx="5"/>
          </p:nvPr>
        </p:nvSpPr>
        <p:spPr/>
        <p:txBody>
          <a:bodyPr/>
          <a:lstStyle/>
          <a:p>
            <a:fld id="{58C53205-88F7-494A-B204-E8144581CAEF}" type="slidenum">
              <a:rPr lang="en-US" smtClean="0"/>
              <a:t>5</a:t>
            </a:fld>
            <a:endParaRPr lang="en-US"/>
          </a:p>
        </p:txBody>
      </p:sp>
    </p:spTree>
    <p:extLst>
      <p:ext uri="{BB962C8B-B14F-4D97-AF65-F5344CB8AC3E}">
        <p14:creationId xmlns:p14="http://schemas.microsoft.com/office/powerpoint/2010/main" val="1295490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tasks completed</a:t>
            </a:r>
          </a:p>
          <a:p>
            <a:r>
              <a:rPr lang="en-US" dirty="0"/>
              <a:t>Project went according to our plan with two modifications:</a:t>
            </a:r>
          </a:p>
          <a:p>
            <a:pPr marL="228600" indent="-228600">
              <a:buAutoNum type="arabicParenR"/>
            </a:pPr>
            <a:r>
              <a:rPr lang="en-US" dirty="0"/>
              <a:t>We refactored the FHIR validation task on older versions of the Gantt chart to be part of the parsers since we are using the FHIR server to validate and convert to a common data format (JSON)</a:t>
            </a:r>
          </a:p>
          <a:p>
            <a:pPr marL="228600" indent="-228600">
              <a:buAutoNum type="arabicParenR"/>
            </a:pPr>
            <a:r>
              <a:rPr lang="en-US" dirty="0"/>
              <a:t>We had a one week slip on the JSON parser because we increased the scope of the project to add support for NDJSON which is used in bulk </a:t>
            </a:r>
            <a:r>
              <a:rPr lang="en-US" dirty="0" err="1"/>
              <a:t>fhir</a:t>
            </a:r>
            <a:r>
              <a:rPr lang="en-US" dirty="0"/>
              <a:t> data transfer</a:t>
            </a:r>
          </a:p>
        </p:txBody>
      </p:sp>
      <p:sp>
        <p:nvSpPr>
          <p:cNvPr id="4" name="Slide Number Placeholder 3"/>
          <p:cNvSpPr>
            <a:spLocks noGrp="1"/>
          </p:cNvSpPr>
          <p:nvPr>
            <p:ph type="sldNum" sz="quarter" idx="5"/>
          </p:nvPr>
        </p:nvSpPr>
        <p:spPr/>
        <p:txBody>
          <a:bodyPr/>
          <a:lstStyle/>
          <a:p>
            <a:fld id="{58C53205-88F7-494A-B204-E8144581CAEF}" type="slidenum">
              <a:rPr lang="en-US" smtClean="0"/>
              <a:t>6</a:t>
            </a:fld>
            <a:endParaRPr lang="en-US"/>
          </a:p>
        </p:txBody>
      </p:sp>
    </p:spTree>
    <p:extLst>
      <p:ext uri="{BB962C8B-B14F-4D97-AF65-F5344CB8AC3E}">
        <p14:creationId xmlns:p14="http://schemas.microsoft.com/office/powerpoint/2010/main" val="2287712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mention here that CDC is in the early stages of the project (e.g. 2020 still building NFR; have not yet implemented it).  They will take lessons learned and the design decisions we made and use those to inform them.  Next year they will begin the next phase of enrolling firefighters into the registry and, once sufficient firefighters are enrolled (both in terms of # </a:t>
            </a:r>
            <a:r>
              <a:rPr lang="en-US"/>
              <a:t>of firefighters (looking for &gt;200k) </a:t>
            </a:r>
            <a:r>
              <a:rPr lang="en-US" dirty="0"/>
              <a:t>and representative of different types of firefighters (urban, woodlands, volunteer, etc.) as well as females/minorities), can use the data to conduct long-term studies on cancer</a:t>
            </a:r>
          </a:p>
        </p:txBody>
      </p:sp>
      <p:sp>
        <p:nvSpPr>
          <p:cNvPr id="4" name="Slide Number Placeholder 3"/>
          <p:cNvSpPr>
            <a:spLocks noGrp="1"/>
          </p:cNvSpPr>
          <p:nvPr>
            <p:ph type="sldNum" sz="quarter" idx="5"/>
          </p:nvPr>
        </p:nvSpPr>
        <p:spPr/>
        <p:txBody>
          <a:bodyPr/>
          <a:lstStyle/>
          <a:p>
            <a:fld id="{58C53205-88F7-494A-B204-E8144581CAEF}" type="slidenum">
              <a:rPr lang="en-US" smtClean="0"/>
              <a:t>7</a:t>
            </a:fld>
            <a:endParaRPr lang="en-US"/>
          </a:p>
        </p:txBody>
      </p:sp>
    </p:spTree>
    <p:extLst>
      <p:ext uri="{BB962C8B-B14F-4D97-AF65-F5344CB8AC3E}">
        <p14:creationId xmlns:p14="http://schemas.microsoft.com/office/powerpoint/2010/main" val="2027666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9196" y="3793068"/>
            <a:ext cx="5096935"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3239197" y="333632"/>
            <a:ext cx="5096935"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898156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6886575" y="365125"/>
            <a:ext cx="1971675"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285750" y="365125"/>
            <a:ext cx="6600825"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28055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087627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284285" y="1215483"/>
            <a:ext cx="4211515"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4648200" y="1215483"/>
            <a:ext cx="421005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42203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285750" y="1235113"/>
            <a:ext cx="421322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285750" y="2078656"/>
            <a:ext cx="4213225"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4629150" y="1235113"/>
            <a:ext cx="42291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4629150" y="2078656"/>
            <a:ext cx="42291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11/30/2020</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371451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11/30/2020</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1858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11/30/2020</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16652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3235325" y="457201"/>
            <a:ext cx="5622925"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39097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3235325" y="457201"/>
            <a:ext cx="5622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11/30/2020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7331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solidFill>
                  <a:prstClr val="black">
                    <a:tint val="75000"/>
                  </a:prstClr>
                </a:solidFill>
              </a:rPr>
              <a:pPr/>
              <a:t>11/30/2020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0983882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jp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943685"/>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285750" y="1215483"/>
            <a:ext cx="85725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285750" y="5811838"/>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a:fld id="{016554A5-B4DD-7045-B047-B7DA6D1E70A4}" type="datetimeFigureOut">
              <a:rPr lang="en-US" smtClean="0">
                <a:solidFill>
                  <a:prstClr val="black">
                    <a:tint val="75000"/>
                  </a:prstClr>
                </a:solidFill>
              </a:rPr>
              <a:pPr defTabSz="457200"/>
              <a:t>11/30/2020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2344615" y="5811838"/>
            <a:ext cx="445623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a:endParaRPr lang="en-US" dirty="0">
              <a:solidFill>
                <a:prstClr val="black">
                  <a:tint val="75000"/>
                </a:prstClr>
              </a:solidFill>
            </a:endParaRPr>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6800850" y="5811838"/>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a:fld id="{AE678206-0642-9F48-9727-6B519CB285FA}" type="slidenum">
              <a:rPr lang="en-US" smtClean="0">
                <a:solidFill>
                  <a:prstClr val="black">
                    <a:tint val="75000"/>
                  </a:prstClr>
                </a:solidFill>
              </a:rPr>
              <a:pPr defTabSz="457200"/>
              <a:t>‹#›</a:t>
            </a:fld>
            <a:endParaRPr lang="en-US" dirty="0">
              <a:solidFill>
                <a:prstClr val="black">
                  <a:tint val="75000"/>
                </a:prstClr>
              </a:solidFill>
            </a:endParaRPr>
          </a:p>
        </p:txBody>
      </p:sp>
    </p:spTree>
    <p:extLst>
      <p:ext uri="{BB962C8B-B14F-4D97-AF65-F5344CB8AC3E}">
        <p14:creationId xmlns:p14="http://schemas.microsoft.com/office/powerpoint/2010/main" val="34823275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5.png"/><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2.xml"/><Relationship Id="rId6" Type="http://schemas.openxmlformats.org/officeDocument/2006/relationships/image" Target="../media/image6.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3239196" y="1854075"/>
            <a:ext cx="5096935" cy="1938992"/>
          </a:xfrm>
          <a:prstGeom prst="rect">
            <a:avLst/>
          </a:prstGeom>
        </p:spPr>
        <p:txBody>
          <a:bodyPr wrap="square">
            <a:normAutofit/>
          </a:bodyPr>
          <a:lstStyle/>
          <a:p>
            <a:r>
              <a:rPr lang="en-US" dirty="0"/>
              <a:t>Team 55: National Firefighter Registry</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p:txBody>
          <a:bodyPr/>
          <a:lstStyle/>
          <a:p>
            <a:r>
              <a:rPr lang="en-US" dirty="0"/>
              <a:t>In Collaboration with CDC-NIOSH</a:t>
            </a:r>
          </a:p>
          <a:p>
            <a:r>
              <a:rPr lang="en-US" dirty="0"/>
              <a:t>11/29/2020</a:t>
            </a:r>
          </a:p>
        </p:txBody>
      </p:sp>
      <p:pic>
        <p:nvPicPr>
          <p:cNvPr id="6" name="Audio 5">
            <a:hlinkClick r:id="" action="ppaction://media"/>
            <a:extLst>
              <a:ext uri="{FF2B5EF4-FFF2-40B4-BE49-F238E27FC236}">
                <a16:creationId xmlns:a16="http://schemas.microsoft.com/office/drawing/2014/main" id="{7DD6F5F9-0250-4FA7-A3E4-9F2778DC66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78787399"/>
      </p:ext>
    </p:extLst>
  </p:cSld>
  <p:clrMapOvr>
    <a:masterClrMapping/>
  </p:clrMapOvr>
  <mc:AlternateContent xmlns:mc="http://schemas.openxmlformats.org/markup-compatibility/2006">
    <mc:Choice xmlns:p14="http://schemas.microsoft.com/office/powerpoint/2010/main" Requires="p14">
      <p:transition spd="slow" p14:dur="2000" advTm="6590"/>
    </mc:Choice>
    <mc:Fallback>
      <p:transition spd="slow" advTm="65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a:normAutofit/>
          </a:bodyPr>
          <a:lstStyle/>
          <a:p>
            <a:r>
              <a:rPr lang="en-US" dirty="0"/>
              <a:t>Project Goals and Requirements</a:t>
            </a:r>
          </a:p>
          <a:p>
            <a:r>
              <a:rPr lang="en-US" dirty="0"/>
              <a:t>Team Roles and Contributions</a:t>
            </a:r>
          </a:p>
          <a:p>
            <a:r>
              <a:rPr lang="en-US" dirty="0"/>
              <a:t>Research on Design</a:t>
            </a:r>
          </a:p>
          <a:p>
            <a:r>
              <a:rPr lang="en-US" dirty="0"/>
              <a:t>Demonstration</a:t>
            </a:r>
          </a:p>
          <a:p>
            <a:r>
              <a:rPr lang="en-US" dirty="0"/>
              <a:t>Project Status and Gantt Chart</a:t>
            </a:r>
          </a:p>
          <a:p>
            <a:r>
              <a:rPr lang="en-US" dirty="0"/>
              <a:t>Future Plans and Opportunities</a:t>
            </a:r>
          </a:p>
          <a:p>
            <a:endParaRPr lang="en-US" dirty="0"/>
          </a:p>
          <a:p>
            <a:endParaRPr lang="en-US" dirty="0"/>
          </a:p>
        </p:txBody>
      </p:sp>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2</a:t>
            </a:fld>
            <a:endParaRPr lang="en-US" dirty="0"/>
          </a:p>
        </p:txBody>
      </p:sp>
      <p:sp>
        <p:nvSpPr>
          <p:cNvPr id="2" name="Title 1"/>
          <p:cNvSpPr>
            <a:spLocks noGrp="1"/>
          </p:cNvSpPr>
          <p:nvPr>
            <p:ph type="title"/>
          </p:nvPr>
        </p:nvSpPr>
        <p:spPr/>
        <p:txBody>
          <a:bodyPr/>
          <a:lstStyle/>
          <a:p>
            <a:r>
              <a:rPr lang="en-US" dirty="0"/>
              <a:t>Agenda</a:t>
            </a:r>
          </a:p>
        </p:txBody>
      </p:sp>
      <p:pic>
        <p:nvPicPr>
          <p:cNvPr id="7" name="Audio 6">
            <a:hlinkClick r:id="" action="ppaction://media"/>
            <a:extLst>
              <a:ext uri="{FF2B5EF4-FFF2-40B4-BE49-F238E27FC236}">
                <a16:creationId xmlns:a16="http://schemas.microsoft.com/office/drawing/2014/main" id="{9EE86301-9927-451F-876F-723D7D064C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59282076"/>
      </p:ext>
    </p:extLst>
  </p:cSld>
  <p:clrMapOvr>
    <a:masterClrMapping/>
  </p:clrMapOvr>
  <mc:AlternateContent xmlns:mc="http://schemas.openxmlformats.org/markup-compatibility/2006">
    <mc:Choice xmlns:p14="http://schemas.microsoft.com/office/powerpoint/2010/main" Requires="p14">
      <p:transition spd="slow" p14:dur="2000" advTm="17231"/>
    </mc:Choice>
    <mc:Fallback>
      <p:transition spd="slow" advTm="17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3</a:t>
            </a:fld>
            <a:endParaRPr lang="en-US" dirty="0"/>
          </a:p>
        </p:txBody>
      </p:sp>
      <p:sp>
        <p:nvSpPr>
          <p:cNvPr id="2" name="Title 1"/>
          <p:cNvSpPr>
            <a:spLocks noGrp="1"/>
          </p:cNvSpPr>
          <p:nvPr>
            <p:ph type="title"/>
          </p:nvPr>
        </p:nvSpPr>
        <p:spPr/>
        <p:txBody>
          <a:bodyPr>
            <a:normAutofit/>
          </a:bodyPr>
          <a:lstStyle/>
          <a:p>
            <a:r>
              <a:rPr lang="en-US" dirty="0"/>
              <a:t>Project Goals and Requirements</a:t>
            </a:r>
          </a:p>
        </p:txBody>
      </p:sp>
      <p:pic>
        <p:nvPicPr>
          <p:cNvPr id="1026" name="Picture 2">
            <a:extLst>
              <a:ext uri="{FF2B5EF4-FFF2-40B4-BE49-F238E27FC236}">
                <a16:creationId xmlns:a16="http://schemas.microsoft.com/office/drawing/2014/main" id="{31D45B6F-6A49-1C45-A896-4766FA939F55}"/>
              </a:ext>
            </a:extLst>
          </p:cNvPr>
          <p:cNvPicPr>
            <a:picLocks noGrp="1" noChangeAspect="1" noChangeArrowheads="1"/>
          </p:cNvPicPr>
          <p:nvPr>
            <p:ph idx="1"/>
          </p:nvPr>
        </p:nvPicPr>
        <p:blipFill>
          <a:blip r:embed="rId6">
            <a:extLst>
              <a:ext uri="{28A0092B-C50C-407E-A947-70E740481C1C}">
                <a14:useLocalDpi xmlns:a14="http://schemas.microsoft.com/office/drawing/2010/main" val="0"/>
              </a:ext>
            </a:extLst>
          </a:blip>
          <a:srcRect/>
          <a:stretch>
            <a:fillRect/>
          </a:stretch>
        </p:blipFill>
        <p:spPr bwMode="auto">
          <a:xfrm>
            <a:off x="1891109" y="1216025"/>
            <a:ext cx="5361781" cy="4595813"/>
          </a:xfrm>
          <a:prstGeom prst="rect">
            <a:avLst/>
          </a:prstGeom>
          <a:noFill/>
          <a:extLst>
            <a:ext uri="{909E8E84-426E-40DD-AFC4-6F175D3DCCD1}">
              <a14:hiddenFill xmlns:a14="http://schemas.microsoft.com/office/drawing/2010/main">
                <a:solidFill>
                  <a:srgbClr val="FFFFFF"/>
                </a:solidFill>
              </a14:hiddenFill>
            </a:ext>
          </a:extLst>
        </p:spPr>
      </p:pic>
      <p:pic>
        <p:nvPicPr>
          <p:cNvPr id="3" name="Project Goals and Requirements Audio Clip.m4a" descr="Project Goals and Requirements Audio Clip.m4a">
            <a:hlinkClick r:id="" action="ppaction://media"/>
            <a:extLst>
              <a:ext uri="{FF2B5EF4-FFF2-40B4-BE49-F238E27FC236}">
                <a16:creationId xmlns:a16="http://schemas.microsoft.com/office/drawing/2014/main" id="{33C7049B-84AE-954A-A253-3C482616A16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7016750" y="5811838"/>
            <a:ext cx="812800" cy="812800"/>
          </a:xfrm>
          <a:prstGeom prst="rect">
            <a:avLst/>
          </a:prstGeom>
        </p:spPr>
      </p:pic>
    </p:spTree>
    <p:custDataLst>
      <p:tags r:id="rId1"/>
    </p:custDataLst>
    <p:extLst>
      <p:ext uri="{BB962C8B-B14F-4D97-AF65-F5344CB8AC3E}">
        <p14:creationId xmlns:p14="http://schemas.microsoft.com/office/powerpoint/2010/main" val="3871717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2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EBB33-D2D8-2E4B-91AC-5E9981251D09}"/>
              </a:ext>
            </a:extLst>
          </p:cNvPr>
          <p:cNvSpPr>
            <a:spLocks noGrp="1"/>
          </p:cNvSpPr>
          <p:nvPr>
            <p:ph type="title"/>
          </p:nvPr>
        </p:nvSpPr>
        <p:spPr/>
        <p:txBody>
          <a:bodyPr/>
          <a:lstStyle/>
          <a:p>
            <a:r>
              <a:rPr lang="en-US" dirty="0"/>
              <a:t>Team Roles and Contributions</a:t>
            </a:r>
          </a:p>
        </p:txBody>
      </p:sp>
      <p:sp>
        <p:nvSpPr>
          <p:cNvPr id="3" name="Content Placeholder 2">
            <a:extLst>
              <a:ext uri="{FF2B5EF4-FFF2-40B4-BE49-F238E27FC236}">
                <a16:creationId xmlns:a16="http://schemas.microsoft.com/office/drawing/2014/main" id="{CC19814E-4064-2244-8937-DE2CB9A8BF6B}"/>
              </a:ext>
            </a:extLst>
          </p:cNvPr>
          <p:cNvSpPr>
            <a:spLocks noGrp="1"/>
          </p:cNvSpPr>
          <p:nvPr>
            <p:ph sz="half" idx="1"/>
          </p:nvPr>
        </p:nvSpPr>
        <p:spPr/>
        <p:txBody>
          <a:bodyPr/>
          <a:lstStyle/>
          <a:p>
            <a:pPr marL="0" indent="0">
              <a:buNone/>
            </a:pPr>
            <a:r>
              <a:rPr lang="en-US" dirty="0"/>
              <a:t>Team 55 Members:</a:t>
            </a:r>
          </a:p>
          <a:p>
            <a:r>
              <a:rPr lang="en-US" dirty="0"/>
              <a:t>James Davis</a:t>
            </a:r>
          </a:p>
          <a:p>
            <a:r>
              <a:rPr lang="en-US" dirty="0" err="1"/>
              <a:t>Haolong</a:t>
            </a:r>
            <a:r>
              <a:rPr lang="en-US" dirty="0"/>
              <a:t> Yan</a:t>
            </a:r>
          </a:p>
          <a:p>
            <a:r>
              <a:rPr lang="en-US" dirty="0"/>
              <a:t>Rahul </a:t>
            </a:r>
            <a:r>
              <a:rPr lang="en-US" dirty="0" err="1"/>
              <a:t>Nowlakha</a:t>
            </a:r>
            <a:endParaRPr lang="en-US" dirty="0"/>
          </a:p>
          <a:p>
            <a:r>
              <a:rPr lang="en-US" dirty="0"/>
              <a:t>Joe </a:t>
            </a:r>
            <a:r>
              <a:rPr lang="en-US" dirty="0" err="1"/>
              <a:t>Kurokawa</a:t>
            </a:r>
            <a:endParaRPr lang="en-US" dirty="0"/>
          </a:p>
          <a:p>
            <a:r>
              <a:rPr lang="en-US" dirty="0"/>
              <a:t>Traver Clifford</a:t>
            </a:r>
          </a:p>
          <a:p>
            <a:r>
              <a:rPr lang="en-US" dirty="0"/>
              <a:t>Eric </a:t>
            </a:r>
            <a:r>
              <a:rPr lang="en-US" dirty="0" err="1"/>
              <a:t>Mammoser</a:t>
            </a:r>
            <a:endParaRPr lang="en-US" baseline="30000" dirty="0"/>
          </a:p>
          <a:p>
            <a:pPr marL="0" indent="0">
              <a:buNone/>
            </a:pPr>
            <a:endParaRPr lang="en-US" dirty="0"/>
          </a:p>
        </p:txBody>
      </p:sp>
      <p:sp>
        <p:nvSpPr>
          <p:cNvPr id="4" name="Content Placeholder 3">
            <a:extLst>
              <a:ext uri="{FF2B5EF4-FFF2-40B4-BE49-F238E27FC236}">
                <a16:creationId xmlns:a16="http://schemas.microsoft.com/office/drawing/2014/main" id="{ABCF98DE-C1CC-624E-9CB5-306BC288215C}"/>
              </a:ext>
            </a:extLst>
          </p:cNvPr>
          <p:cNvSpPr>
            <a:spLocks noGrp="1"/>
          </p:cNvSpPr>
          <p:nvPr>
            <p:ph sz="half" idx="2"/>
          </p:nvPr>
        </p:nvSpPr>
        <p:spPr/>
        <p:txBody>
          <a:bodyPr/>
          <a:lstStyle/>
          <a:p>
            <a:pPr marL="0" indent="0">
              <a:buNone/>
            </a:pPr>
            <a:r>
              <a:rPr lang="en-US" dirty="0"/>
              <a:t>CDC Mentors:</a:t>
            </a:r>
          </a:p>
          <a:p>
            <a:r>
              <a:rPr lang="en-US" dirty="0"/>
              <a:t>Jill Raudabaugh</a:t>
            </a:r>
          </a:p>
          <a:p>
            <a:r>
              <a:rPr lang="en-US" dirty="0"/>
              <a:t>Breanna Newton</a:t>
            </a:r>
          </a:p>
          <a:p>
            <a:endParaRPr lang="en-US" dirty="0"/>
          </a:p>
          <a:p>
            <a:pPr marL="0" indent="0">
              <a:buNone/>
            </a:pPr>
            <a:r>
              <a:rPr lang="en-US" dirty="0"/>
              <a:t>GT Mentor:</a:t>
            </a:r>
          </a:p>
          <a:p>
            <a:r>
              <a:rPr lang="en-US" dirty="0"/>
              <a:t>Elizabeth Shivers</a:t>
            </a:r>
          </a:p>
        </p:txBody>
      </p:sp>
      <p:sp>
        <p:nvSpPr>
          <p:cNvPr id="5" name="Date Placeholder 5">
            <a:extLst>
              <a:ext uri="{FF2B5EF4-FFF2-40B4-BE49-F238E27FC236}">
                <a16:creationId xmlns:a16="http://schemas.microsoft.com/office/drawing/2014/main" id="{F1109D1E-F667-0449-BEB2-529D4C2825E6}"/>
              </a:ext>
            </a:extLst>
          </p:cNvPr>
          <p:cNvSpPr>
            <a:spLocks noGrp="1"/>
          </p:cNvSpPr>
          <p:nvPr>
            <p:ph type="dt" sz="half" idx="10"/>
          </p:nvPr>
        </p:nvSpPr>
        <p:spPr>
          <a:xfrm>
            <a:off x="285750" y="5811838"/>
            <a:ext cx="2057400" cy="365125"/>
          </a:xfrm>
        </p:spPr>
        <p:txBody>
          <a:bodyPr/>
          <a:lstStyle/>
          <a:p>
            <a:r>
              <a:rPr lang="en-US" dirty="0"/>
              <a:t>11/29/2020</a:t>
            </a:r>
          </a:p>
        </p:txBody>
      </p:sp>
      <p:pic>
        <p:nvPicPr>
          <p:cNvPr id="9" name="Audio 8">
            <a:hlinkClick r:id="" action="ppaction://media"/>
            <a:extLst>
              <a:ext uri="{FF2B5EF4-FFF2-40B4-BE49-F238E27FC236}">
                <a16:creationId xmlns:a16="http://schemas.microsoft.com/office/drawing/2014/main" id="{8FE0E5E0-9363-4F76-A6CB-4348531E26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033145866"/>
      </p:ext>
    </p:extLst>
  </p:cSld>
  <p:clrMapOvr>
    <a:masterClrMapping/>
  </p:clrMapOvr>
  <mc:AlternateContent xmlns:mc="http://schemas.openxmlformats.org/markup-compatibility/2006">
    <mc:Choice xmlns:p14="http://schemas.microsoft.com/office/powerpoint/2010/main" Requires="p14">
      <p:transition spd="slow" p14:dur="2000" advTm="32904"/>
    </mc:Choice>
    <mc:Fallback>
      <p:transition spd="slow" advTm="32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5</a:t>
            </a:fld>
            <a:endParaRPr lang="en-US" dirty="0"/>
          </a:p>
        </p:txBody>
      </p:sp>
      <p:sp>
        <p:nvSpPr>
          <p:cNvPr id="2" name="Title 1"/>
          <p:cNvSpPr>
            <a:spLocks noGrp="1"/>
          </p:cNvSpPr>
          <p:nvPr>
            <p:ph type="title"/>
          </p:nvPr>
        </p:nvSpPr>
        <p:spPr/>
        <p:txBody>
          <a:bodyPr>
            <a:normAutofit/>
          </a:bodyPr>
          <a:lstStyle/>
          <a:p>
            <a:r>
              <a:rPr lang="en-US" dirty="0"/>
              <a:t>Research on Design</a:t>
            </a:r>
          </a:p>
        </p:txBody>
      </p:sp>
      <p:sp>
        <p:nvSpPr>
          <p:cNvPr id="8" name="Text Placeholder 2">
            <a:extLst>
              <a:ext uri="{FF2B5EF4-FFF2-40B4-BE49-F238E27FC236}">
                <a16:creationId xmlns:a16="http://schemas.microsoft.com/office/drawing/2014/main" id="{F7D0033C-A53F-0C43-BFBC-D288919294CB}"/>
              </a:ext>
            </a:extLst>
          </p:cNvPr>
          <p:cNvSpPr>
            <a:spLocks noGrp="1"/>
          </p:cNvSpPr>
          <p:nvPr>
            <p:ph idx="1"/>
          </p:nvPr>
        </p:nvSpPr>
        <p:spPr>
          <a:xfrm>
            <a:off x="285750" y="1215483"/>
            <a:ext cx="8572500" cy="4596355"/>
          </a:xfrm>
        </p:spPr>
        <p:txBody>
          <a:bodyPr>
            <a:normAutofit/>
          </a:bodyPr>
          <a:lstStyle/>
          <a:p>
            <a:r>
              <a:rPr lang="en-US" dirty="0"/>
              <a:t>Python libs:</a:t>
            </a:r>
          </a:p>
          <a:p>
            <a:pPr lvl="1"/>
            <a:r>
              <a:rPr lang="en-US" dirty="0"/>
              <a:t>Considered </a:t>
            </a:r>
            <a:r>
              <a:rPr lang="en-US" dirty="0" err="1"/>
              <a:t>fhirclient.py</a:t>
            </a:r>
            <a:r>
              <a:rPr lang="en-US" dirty="0"/>
              <a:t> to handle interaction with FHIR server</a:t>
            </a:r>
          </a:p>
          <a:p>
            <a:pPr lvl="1"/>
            <a:r>
              <a:rPr lang="en-US" dirty="0"/>
              <a:t>Didn’t support XML data =&gt; settled on handling own HTTP request</a:t>
            </a:r>
          </a:p>
          <a:p>
            <a:r>
              <a:rPr lang="en-US" dirty="0"/>
              <a:t>FHIR server to use</a:t>
            </a:r>
          </a:p>
          <a:p>
            <a:pPr lvl="1"/>
            <a:r>
              <a:rPr lang="en-US" dirty="0"/>
              <a:t>Public</a:t>
            </a:r>
          </a:p>
          <a:p>
            <a:pPr lvl="1"/>
            <a:r>
              <a:rPr lang="en-US" dirty="0"/>
              <a:t>Support R4</a:t>
            </a:r>
          </a:p>
          <a:p>
            <a:r>
              <a:rPr lang="en-US" dirty="0"/>
              <a:t>Mapping FHIR resources to DB fields</a:t>
            </a:r>
          </a:p>
          <a:p>
            <a:pPr lvl="1"/>
            <a:r>
              <a:rPr lang="en-US" dirty="0"/>
              <a:t>Worked through HL7 FHIR standard and made tentative mapping; aligned with mentor</a:t>
            </a:r>
          </a:p>
          <a:p>
            <a:endParaRPr lang="en-US" dirty="0"/>
          </a:p>
        </p:txBody>
      </p:sp>
      <p:pic>
        <p:nvPicPr>
          <p:cNvPr id="3" name="Sound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78800" y="5892800"/>
            <a:ext cx="812800" cy="812800"/>
          </a:xfrm>
          <a:prstGeom prst="rect">
            <a:avLst/>
          </a:prstGeom>
        </p:spPr>
      </p:pic>
    </p:spTree>
    <p:custDataLst>
      <p:tags r:id="rId1"/>
    </p:custDataLst>
    <p:extLst>
      <p:ext uri="{BB962C8B-B14F-4D97-AF65-F5344CB8AC3E}">
        <p14:creationId xmlns:p14="http://schemas.microsoft.com/office/powerpoint/2010/main" val="2790732955"/>
      </p:ext>
    </p:extLst>
  </p:cSld>
  <p:clrMapOvr>
    <a:masterClrMapping/>
  </p:clrMapOvr>
  <mc:AlternateContent xmlns:mc="http://schemas.openxmlformats.org/markup-compatibility/2006" xmlns:p14="http://schemas.microsoft.com/office/powerpoint/2010/main">
    <mc:Choice Requires="p14">
      <p:transition spd="slow" p14:dur="2000" advTm="84498"/>
    </mc:Choice>
    <mc:Fallback xmlns="">
      <p:transition spd="slow" advTm="84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3"/>
                </p:tgtEl>
              </p:cMediaNode>
            </p:audio>
          </p:childTnLst>
        </p:cTn>
      </p:par>
    </p:tnLst>
    <p:bldLst>
      <p:bldP spid="8"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Project Status and Gantt Chart</a:t>
            </a:r>
          </a:p>
        </p:txBody>
      </p:sp>
      <p:sp>
        <p:nvSpPr>
          <p:cNvPr id="10" name="Date Placeholder 5">
            <a:extLst>
              <a:ext uri="{FF2B5EF4-FFF2-40B4-BE49-F238E27FC236}">
                <a16:creationId xmlns:a16="http://schemas.microsoft.com/office/drawing/2014/main" id="{D5C8633F-2DB9-7846-9636-7DEB43697DF4}"/>
              </a:ext>
            </a:extLst>
          </p:cNvPr>
          <p:cNvSpPr>
            <a:spLocks noGrp="1"/>
          </p:cNvSpPr>
          <p:nvPr>
            <p:ph type="dt" sz="half" idx="10"/>
          </p:nvPr>
        </p:nvSpPr>
        <p:spPr>
          <a:xfrm>
            <a:off x="285750" y="5811838"/>
            <a:ext cx="2057400" cy="365125"/>
          </a:xfrm>
        </p:spPr>
        <p:txBody>
          <a:bodyPr/>
          <a:lstStyle/>
          <a:p>
            <a:r>
              <a:rPr lang="en-US" dirty="0"/>
              <a:t>11/29/2020</a:t>
            </a:r>
          </a:p>
        </p:txBody>
      </p:sp>
      <p:pic>
        <p:nvPicPr>
          <p:cNvPr id="7" name="Picture 6">
            <a:extLst>
              <a:ext uri="{FF2B5EF4-FFF2-40B4-BE49-F238E27FC236}">
                <a16:creationId xmlns:a16="http://schemas.microsoft.com/office/drawing/2014/main" id="{8FDC3C69-7029-C848-9ED9-FF0B360FBDD2}"/>
              </a:ext>
            </a:extLst>
          </p:cNvPr>
          <p:cNvPicPr>
            <a:picLocks noChangeAspect="1"/>
          </p:cNvPicPr>
          <p:nvPr/>
        </p:nvPicPr>
        <p:blipFill>
          <a:blip r:embed="rId3"/>
          <a:stretch>
            <a:fillRect/>
          </a:stretch>
        </p:blipFill>
        <p:spPr>
          <a:xfrm>
            <a:off x="168101" y="1219200"/>
            <a:ext cx="8899699" cy="4387643"/>
          </a:xfrm>
          <a:prstGeom prst="rect">
            <a:avLst/>
          </a:prstGeom>
        </p:spPr>
      </p:pic>
    </p:spTree>
    <p:extLst>
      <p:ext uri="{BB962C8B-B14F-4D97-AF65-F5344CB8AC3E}">
        <p14:creationId xmlns:p14="http://schemas.microsoft.com/office/powerpoint/2010/main" val="1057713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r>
              <a:rPr lang="en-US" dirty="0"/>
              <a:t>11/29/2020</a:t>
            </a:r>
          </a:p>
        </p:txBody>
      </p:sp>
      <p:sp>
        <p:nvSpPr>
          <p:cNvPr id="5" name="Slide Number Placeholder 4"/>
          <p:cNvSpPr>
            <a:spLocks noGrp="1"/>
          </p:cNvSpPr>
          <p:nvPr>
            <p:ph type="sldNum" sz="quarter" idx="12"/>
          </p:nvPr>
        </p:nvSpPr>
        <p:spPr/>
        <p:txBody>
          <a:bodyPr/>
          <a:lstStyle/>
          <a:p>
            <a:fld id="{079BB85F-8D7B-4121-93BF-56CC81854BC2}" type="slidenum">
              <a:rPr lang="en-US" smtClean="0"/>
              <a:pPr/>
              <a:t>7</a:t>
            </a:fld>
            <a:endParaRPr lang="en-US" dirty="0"/>
          </a:p>
        </p:txBody>
      </p:sp>
      <p:sp>
        <p:nvSpPr>
          <p:cNvPr id="2" name="Title 1"/>
          <p:cNvSpPr>
            <a:spLocks noGrp="1"/>
          </p:cNvSpPr>
          <p:nvPr>
            <p:ph type="title"/>
          </p:nvPr>
        </p:nvSpPr>
        <p:spPr/>
        <p:txBody>
          <a:bodyPr>
            <a:normAutofit/>
          </a:bodyPr>
          <a:lstStyle/>
          <a:p>
            <a:r>
              <a:rPr lang="en-US" dirty="0"/>
              <a:t>Future Plans and Opportunities</a:t>
            </a:r>
          </a:p>
        </p:txBody>
      </p:sp>
      <p:sp>
        <p:nvSpPr>
          <p:cNvPr id="8" name="Text Placeholder 2">
            <a:extLst>
              <a:ext uri="{FF2B5EF4-FFF2-40B4-BE49-F238E27FC236}">
                <a16:creationId xmlns:a16="http://schemas.microsoft.com/office/drawing/2014/main" id="{F7D0033C-A53F-0C43-BFBC-D288919294CB}"/>
              </a:ext>
            </a:extLst>
          </p:cNvPr>
          <p:cNvSpPr>
            <a:spLocks noGrp="1"/>
          </p:cNvSpPr>
          <p:nvPr>
            <p:ph idx="1"/>
          </p:nvPr>
        </p:nvSpPr>
        <p:spPr>
          <a:xfrm>
            <a:off x="285750" y="1215483"/>
            <a:ext cx="8572500" cy="4596355"/>
          </a:xfrm>
        </p:spPr>
        <p:txBody>
          <a:bodyPr/>
          <a:lstStyle/>
          <a:p>
            <a:r>
              <a:rPr lang="en-US" dirty="0"/>
              <a:t>CDC to use our findings to help inform their design</a:t>
            </a:r>
          </a:p>
          <a:p>
            <a:pPr marL="0" indent="0">
              <a:buNone/>
            </a:pPr>
            <a:endParaRPr lang="en-US" dirty="0"/>
          </a:p>
          <a:p>
            <a:endParaRPr lang="en-US" dirty="0"/>
          </a:p>
          <a:p>
            <a:endParaRPr lang="en-US" dirty="0"/>
          </a:p>
        </p:txBody>
      </p:sp>
      <p:pic>
        <p:nvPicPr>
          <p:cNvPr id="7" name="Picture 2">
            <a:extLst>
              <a:ext uri="{FF2B5EF4-FFF2-40B4-BE49-F238E27FC236}">
                <a16:creationId xmlns:a16="http://schemas.microsoft.com/office/drawing/2014/main" id="{2AD661F2-0C61-5C4F-8669-2DABE4F7476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5000" y="2362200"/>
            <a:ext cx="5262563" cy="3157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a:extLst>
              <a:ext uri="{FF2B5EF4-FFF2-40B4-BE49-F238E27FC236}">
                <a16:creationId xmlns:a16="http://schemas.microsoft.com/office/drawing/2014/main" id="{4B0B2A52-5EF4-134C-8281-2858E783A6F7}"/>
              </a:ext>
            </a:extLst>
          </p:cNvPr>
          <p:cNvSpPr/>
          <p:nvPr/>
        </p:nvSpPr>
        <p:spPr>
          <a:xfrm>
            <a:off x="2286000" y="5334000"/>
            <a:ext cx="4572000" cy="276999"/>
          </a:xfrm>
          <a:prstGeom prst="rect">
            <a:avLst/>
          </a:prstGeom>
        </p:spPr>
        <p:txBody>
          <a:bodyPr>
            <a:spAutoFit/>
          </a:bodyPr>
          <a:lstStyle/>
          <a:p>
            <a:r>
              <a:rPr lang="en-US" sz="1200" dirty="0"/>
              <a:t>Source: https://</a:t>
            </a:r>
            <a:r>
              <a:rPr lang="en-US" sz="1200" dirty="0" err="1"/>
              <a:t>www.cdc.gov</a:t>
            </a:r>
            <a:r>
              <a:rPr lang="en-US" sz="1200" dirty="0"/>
              <a:t>/</a:t>
            </a:r>
            <a:r>
              <a:rPr lang="en-US" sz="1200" dirty="0" err="1"/>
              <a:t>niosh</a:t>
            </a:r>
            <a:r>
              <a:rPr lang="en-US" sz="1200" dirty="0"/>
              <a:t>/firefighters/</a:t>
            </a:r>
            <a:r>
              <a:rPr lang="en-US" sz="1200" dirty="0" err="1"/>
              <a:t>registry.html</a:t>
            </a:r>
            <a:endParaRPr lang="en-US" sz="1200" dirty="0"/>
          </a:p>
        </p:txBody>
      </p:sp>
    </p:spTree>
    <p:custDataLst>
      <p:tags r:id="rId1"/>
    </p:custDataLst>
    <p:extLst>
      <p:ext uri="{BB962C8B-B14F-4D97-AF65-F5344CB8AC3E}">
        <p14:creationId xmlns:p14="http://schemas.microsoft.com/office/powerpoint/2010/main" val="2339152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6.4|10.6|5.9"/>
</p:tagLst>
</file>

<file path=ppt/tags/tag2.xml><?xml version="1.0" encoding="utf-8"?>
<p:tagLst xmlns:a="http://schemas.openxmlformats.org/drawingml/2006/main" xmlns:r="http://schemas.openxmlformats.org/officeDocument/2006/relationships" xmlns:p="http://schemas.openxmlformats.org/presentationml/2006/main">
  <p:tag name="TIMING" val="|20.5|22.5|16.1"/>
</p:tagLst>
</file>

<file path=ppt/tags/tag3.xml><?xml version="1.0" encoding="utf-8"?>
<p:tagLst xmlns:a="http://schemas.openxmlformats.org/drawingml/2006/main" xmlns:r="http://schemas.openxmlformats.org/officeDocument/2006/relationships" xmlns:p="http://schemas.openxmlformats.org/presentationml/2006/main">
  <p:tag name="TIMING" val="|2.1|4.8|3"/>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20768</TotalTime>
  <Words>521</Words>
  <Application>Microsoft Office PowerPoint</Application>
  <PresentationFormat>On-screen Show (4:3)</PresentationFormat>
  <Paragraphs>77</Paragraphs>
  <Slides>7</Slides>
  <Notes>6</Notes>
  <HiddenSlides>0</HiddenSlides>
  <MMClips>5</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Arial</vt:lpstr>
      <vt:lpstr>Calibri</vt:lpstr>
      <vt:lpstr>Roboto</vt:lpstr>
      <vt:lpstr>Roboto Condensed Light</vt:lpstr>
      <vt:lpstr>Custom Design</vt:lpstr>
      <vt:lpstr>1_Custom Design</vt:lpstr>
      <vt:lpstr>Team 55: National Firefighter Registry</vt:lpstr>
      <vt:lpstr>Agenda</vt:lpstr>
      <vt:lpstr>Project Goals and Requirements</vt:lpstr>
      <vt:lpstr>Team Roles and Contributions</vt:lpstr>
      <vt:lpstr>Research on Design</vt:lpstr>
      <vt:lpstr>Project Status and Gantt Chart</vt:lpstr>
      <vt:lpstr>Future Plans and Opportunities</vt:lpstr>
    </vt:vector>
  </TitlesOfParts>
  <Company>Texas Instruments Incorporated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55: National Firefighter Registry</dc:title>
  <dc:creator>Davis, James</dc:creator>
  <cp:lastModifiedBy>Eric Mammoser</cp:lastModifiedBy>
  <cp:revision>140</cp:revision>
  <dcterms:created xsi:type="dcterms:W3CDTF">2020-09-20T20:34:12Z</dcterms:created>
  <dcterms:modified xsi:type="dcterms:W3CDTF">2020-11-30T16:00:08Z</dcterms:modified>
</cp:coreProperties>
</file>

<file path=docProps/thumbnail.jpeg>
</file>